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302" r:id="rId4"/>
    <p:sldId id="317" r:id="rId5"/>
    <p:sldId id="322" r:id="rId6"/>
    <p:sldId id="303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266" r:id="rId15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BBE1"/>
    <a:srgbClr val="F5A200"/>
    <a:srgbClr val="9C68A9"/>
    <a:srgbClr val="BD67E3"/>
    <a:srgbClr val="C67DE7"/>
    <a:srgbClr val="EE6B36"/>
    <a:srgbClr val="93B2DD"/>
    <a:srgbClr val="F5640A"/>
    <a:srgbClr val="FFFFFF"/>
    <a:srgbClr val="C0DC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858" y="144"/>
      </p:cViewPr>
      <p:guideLst>
        <p:guide orient="horz" pos="4292"/>
        <p:guide pos="775"/>
        <p:guide orient="horz" pos="1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8" d="100"/>
          <a:sy n="78" d="100"/>
        </p:scale>
        <p:origin x="-3954" y="-96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2021-01-26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../slides/slide2.xm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3480440" cy="535531"/>
          </a:xfrm>
          <a:prstGeom prst="rect">
            <a:avLst/>
          </a:prstGeom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spc="-15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의문사 없는 의문문</a:t>
            </a:r>
            <a:endParaRPr lang="ko-KR" altLang="en-US" sz="3200" b="1" spc="-150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371" y="0"/>
            <a:ext cx="1634375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  <p:sldLayoutId id="2147483668" r:id="rId5"/>
    <p:sldLayoutId id="2147483669" r:id="rId6"/>
    <p:sldLayoutId id="2147483671" r:id="rId7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887894"/>
            <a:ext cx="68570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dirty="0" smtClean="0"/>
              <a:t>Should we </a:t>
            </a:r>
            <a:r>
              <a:rPr lang="en-US" altLang="ko-KR" sz="3000" u="sng" dirty="0" smtClean="0"/>
              <a:t>            </a:t>
            </a:r>
            <a:r>
              <a:rPr lang="en-US" altLang="ko-KR" sz="3000" dirty="0" smtClean="0"/>
              <a:t> the route because of the</a:t>
            </a:r>
            <a:br>
              <a:rPr lang="en-US" altLang="ko-KR" sz="3000" dirty="0" smtClean="0"/>
            </a:br>
            <a:r>
              <a:rPr lang="en-US" altLang="ko-KR" sz="3000" dirty="0" err="1" smtClean="0"/>
              <a:t>contruction</a:t>
            </a:r>
            <a:r>
              <a:rPr lang="en-US" altLang="ko-KR" sz="3000" dirty="0" smtClean="0"/>
              <a:t>?</a:t>
            </a:r>
            <a:endParaRPr lang="ko-KR" altLang="en-US" sz="3000" dirty="0"/>
          </a:p>
        </p:txBody>
      </p:sp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932825"/>
            <a:ext cx="7200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dirty="0"/>
              <a:t>(A) </a:t>
            </a:r>
            <a:r>
              <a:rPr lang="en-US" altLang="ko-KR" sz="2800" dirty="0" smtClean="0"/>
              <a:t>Because I </a:t>
            </a:r>
            <a:r>
              <a:rPr lang="en-US" altLang="ko-KR" sz="2800" u="sng" dirty="0" smtClean="0"/>
              <a:t>                 </a:t>
            </a:r>
            <a:r>
              <a:rPr lang="en-US" altLang="ko-KR" sz="2800" dirty="0" smtClean="0"/>
              <a:t> been there.</a:t>
            </a:r>
          </a:p>
          <a:p>
            <a:pPr>
              <a:lnSpc>
                <a:spcPct val="150000"/>
              </a:lnSpc>
            </a:pPr>
            <a:r>
              <a:rPr lang="en-US" altLang="ko-KR" sz="2800" dirty="0" smtClean="0"/>
              <a:t>(B) </a:t>
            </a:r>
            <a:r>
              <a:rPr lang="en-US" altLang="ko-KR" sz="2800" u="sng" dirty="0" smtClean="0"/>
              <a:t>                </a:t>
            </a:r>
            <a:r>
              <a:rPr lang="en-US" altLang="ko-KR" sz="2800" dirty="0" smtClean="0"/>
              <a:t> like a good idea.</a:t>
            </a:r>
          </a:p>
          <a:p>
            <a:pPr>
              <a:lnSpc>
                <a:spcPct val="150000"/>
              </a:lnSpc>
            </a:pPr>
            <a:r>
              <a:rPr lang="en-US" altLang="ko-KR" sz="2800" dirty="0" smtClean="0"/>
              <a:t>(</a:t>
            </a:r>
            <a:r>
              <a:rPr lang="en-US" altLang="ko-KR" sz="2800" dirty="0"/>
              <a:t>C) </a:t>
            </a:r>
            <a:r>
              <a:rPr lang="en-US" altLang="ko-KR" sz="2800" dirty="0" smtClean="0"/>
              <a:t>We work for a </a:t>
            </a:r>
            <a:r>
              <a:rPr lang="en-US" altLang="ko-KR" sz="2800" u="sng" dirty="0" smtClean="0"/>
              <a:t>                          </a:t>
            </a:r>
            <a:r>
              <a:rPr lang="en-US" altLang="ko-KR" sz="2800" dirty="0" smtClean="0"/>
              <a:t> company.</a:t>
            </a:r>
            <a:endParaRPr lang="en-US" altLang="ko-KR" sz="2800" dirty="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622950" y="4355406"/>
            <a:ext cx="21838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construction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7599" y="1902965"/>
            <a:ext cx="105567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avoid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23731" y="3088297"/>
            <a:ext cx="13874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haven’t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30470" y="3703811"/>
            <a:ext cx="13468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Sounds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1051583" y="3782062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054619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 animBg="1"/>
      <p:bldP spid="14" grpId="1" animBg="1"/>
      <p:bldP spid="14" grpId="2" animBg="1"/>
      <p:bldP spid="14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887894"/>
            <a:ext cx="609198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smtClean="0"/>
              <a:t>Shall we talk about the schedule first?</a:t>
            </a:r>
            <a:endParaRPr lang="ko-KR" altLang="en-US" sz="3000"/>
          </a:p>
        </p:txBody>
      </p:sp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932825"/>
            <a:ext cx="7200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For </a:t>
            </a:r>
            <a:r>
              <a:rPr lang="en-US" altLang="ko-KR" sz="2800" u="sng" smtClean="0"/>
              <a:t>         </a:t>
            </a:r>
            <a:r>
              <a:rPr lang="en-US" altLang="ko-KR" sz="2800" smtClean="0"/>
              <a:t> weeks.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(B) He is a </a:t>
            </a:r>
            <a:r>
              <a:rPr lang="en-US" altLang="ko-KR" sz="2800" u="sng" smtClean="0"/>
              <a:t>           </a:t>
            </a:r>
            <a:r>
              <a:rPr lang="en-US" altLang="ko-KR" sz="2800" smtClean="0"/>
              <a:t> of the TV show.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That’s a good idea.</a:t>
            </a:r>
            <a:endParaRPr lang="en-US" altLang="ko-KR" sz="280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089277" y="3088297"/>
            <a:ext cx="8082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two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09465" y="3712278"/>
            <a:ext cx="8808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host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0" name="타원 9"/>
          <p:cNvSpPr/>
          <p:nvPr/>
        </p:nvSpPr>
        <p:spPr>
          <a:xfrm>
            <a:off x="1051583" y="4420150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63223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0" grpId="0" animBg="1"/>
      <p:bldP spid="10" grpId="1" animBg="1"/>
      <p:bldP spid="10" grpId="2" animBg="1"/>
      <p:bldP spid="10" grpId="3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887894"/>
            <a:ext cx="554972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smtClean="0"/>
              <a:t>Would you </a:t>
            </a:r>
            <a:r>
              <a:rPr lang="en-US" altLang="ko-KR" sz="3000" u="sng" smtClean="0"/>
              <a:t>           </a:t>
            </a:r>
            <a:r>
              <a:rPr lang="en-US" altLang="ko-KR" sz="3000" smtClean="0"/>
              <a:t> changing seats?</a:t>
            </a:r>
            <a:endParaRPr lang="ko-KR" altLang="en-US" sz="3000"/>
          </a:p>
        </p:txBody>
      </p:sp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7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932825"/>
            <a:ext cx="7200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dirty="0"/>
              <a:t>(A) </a:t>
            </a:r>
            <a:r>
              <a:rPr lang="en-US" altLang="ko-KR" sz="2800" dirty="0" smtClean="0"/>
              <a:t>Here’s your </a:t>
            </a:r>
            <a:r>
              <a:rPr lang="en-US" altLang="ko-KR" sz="2800" u="sng" dirty="0" smtClean="0"/>
              <a:t>                </a:t>
            </a:r>
            <a:r>
              <a:rPr lang="en-US" altLang="ko-KR" sz="28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800" dirty="0" smtClean="0"/>
              <a:t>(B) Not at all.</a:t>
            </a:r>
          </a:p>
          <a:p>
            <a:pPr>
              <a:lnSpc>
                <a:spcPct val="150000"/>
              </a:lnSpc>
            </a:pPr>
            <a:r>
              <a:rPr lang="en-US" altLang="ko-KR" sz="2800" dirty="0" smtClean="0"/>
              <a:t>(</a:t>
            </a:r>
            <a:r>
              <a:rPr lang="en-US" altLang="ko-KR" sz="2800" dirty="0"/>
              <a:t>C) </a:t>
            </a:r>
            <a:r>
              <a:rPr lang="en-US" altLang="ko-KR" sz="2800" dirty="0" smtClean="0"/>
              <a:t>That’s not </a:t>
            </a:r>
            <a:r>
              <a:rPr lang="en-US" altLang="ko-KR" sz="2800" u="sng" dirty="0" smtClean="0"/>
              <a:t>            </a:t>
            </a:r>
            <a:r>
              <a:rPr lang="en-US" altLang="ko-KR" sz="2800" dirty="0" smtClean="0"/>
              <a:t>.</a:t>
            </a:r>
            <a:endParaRPr lang="en-US" altLang="ko-KR" sz="2800" dirty="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64205" y="4355406"/>
            <a:ext cx="9925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mine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99861" y="1911750"/>
            <a:ext cx="10054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mind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69190" y="3029349"/>
            <a:ext cx="13202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change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1051583" y="378179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31100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 animBg="1"/>
      <p:bldP spid="13" grpId="1" animBg="1"/>
      <p:bldP spid="13" grpId="2" animBg="1"/>
      <p:bldP spid="13" grpId="3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887894"/>
            <a:ext cx="63886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dirty="0" smtClean="0"/>
              <a:t>Could you keep this key for a </a:t>
            </a:r>
            <a:r>
              <a:rPr lang="en-US" altLang="ko-KR" sz="3000" u="sng" dirty="0" smtClean="0"/>
              <a:t>                 </a:t>
            </a:r>
            <a:r>
              <a:rPr lang="en-US" altLang="ko-KR" sz="3000" dirty="0" smtClean="0"/>
              <a:t>?</a:t>
            </a:r>
            <a:endParaRPr lang="ko-KR" altLang="en-US" sz="3000" dirty="0"/>
          </a:p>
        </p:txBody>
      </p:sp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8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932825"/>
            <a:ext cx="7200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Sure, I can </a:t>
            </a:r>
            <a:r>
              <a:rPr lang="en-US" altLang="ko-KR" sz="2800" u="sng" smtClean="0"/>
              <a:t>           </a:t>
            </a:r>
            <a:r>
              <a:rPr lang="en-US" altLang="ko-KR" sz="2800" smtClean="0"/>
              <a:t> that.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(B) You’re welcome.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I</a:t>
            </a:r>
            <a:r>
              <a:rPr lang="en-US" altLang="ko-KR" sz="2800"/>
              <a:t> </a:t>
            </a:r>
            <a:r>
              <a:rPr lang="en-US" altLang="ko-KR" sz="2800" smtClean="0"/>
              <a:t>am sorry to </a:t>
            </a:r>
            <a:r>
              <a:rPr lang="en-US" altLang="ko-KR" sz="2800" u="sng" smtClean="0"/>
              <a:t>           </a:t>
            </a:r>
            <a:r>
              <a:rPr lang="en-US" altLang="ko-KR" sz="2800" smtClean="0"/>
              <a:t> that.</a:t>
            </a:r>
            <a:endParaRPr lang="en-US" altLang="ko-KR" sz="280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842661" y="1911432"/>
            <a:ext cx="15468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moment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56119" y="3079830"/>
            <a:ext cx="870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take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70594" y="4363873"/>
            <a:ext cx="9108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hear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74" y="5116547"/>
            <a:ext cx="7560000" cy="819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968387" y="5285860"/>
            <a:ext cx="7200000" cy="553998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1" smtClean="0">
                <a:solidFill>
                  <a:srgbClr val="F5A200"/>
                </a:solidFill>
                <a:ea typeface="HY헤드라인M" panose="02030600000101010101" pitchFamily="18" charset="-127"/>
              </a:rPr>
              <a:t>4</a:t>
            </a:r>
            <a:r>
              <a:rPr lang="en-US" altLang="ko-KR" sz="2000" smtClean="0"/>
              <a:t> delay </a:t>
            </a:r>
            <a:r>
              <a:rPr lang="ko-KR" altLang="en-US" sz="2000" smtClean="0"/>
              <a:t>연기하다</a:t>
            </a:r>
            <a:r>
              <a:rPr lang="en-US" altLang="ko-KR" sz="2000"/>
              <a:t>,</a:t>
            </a:r>
            <a:r>
              <a:rPr lang="en-US" altLang="ko-KR" sz="2000" smtClean="0"/>
              <a:t> </a:t>
            </a:r>
            <a:r>
              <a:rPr lang="ko-KR" altLang="en-US" sz="2000" smtClean="0"/>
              <a:t>지연시키다</a:t>
            </a:r>
            <a:r>
              <a:rPr lang="en-US" altLang="ko-KR" sz="2000"/>
              <a:t> </a:t>
            </a:r>
            <a:r>
              <a:rPr lang="en-US" altLang="ko-KR" sz="2000" smtClean="0"/>
              <a:t>/ on time </a:t>
            </a:r>
            <a:r>
              <a:rPr lang="ko-KR" altLang="en-US" sz="2000" smtClean="0"/>
              <a:t>제시간에</a:t>
            </a:r>
            <a:endParaRPr lang="ko-KR" altLang="en-US" sz="2000"/>
          </a:p>
        </p:txBody>
      </p:sp>
      <p:sp>
        <p:nvSpPr>
          <p:cNvPr id="15" name="타원 14"/>
          <p:cNvSpPr/>
          <p:nvPr/>
        </p:nvSpPr>
        <p:spPr>
          <a:xfrm>
            <a:off x="1051583" y="3140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61544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4" grpId="0"/>
      <p:bldP spid="14" grpId="1"/>
      <p:bldP spid="15" grpId="0" animBg="1"/>
      <p:bldP spid="15" grpId="1" animBg="1"/>
      <p:bldP spid="15" grpId="2" animBg="1"/>
      <p:bldP spid="15" grpId="3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54000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PART2. </a:t>
            </a:r>
            <a:r>
              <a:rPr lang="ko-KR" altLang="en-US" sz="3200" b="1" smtClean="0">
                <a:solidFill>
                  <a:srgbClr val="DE0000"/>
                </a:solidFill>
                <a:latin typeface="+mj-ea"/>
                <a:ea typeface="+mj-ea"/>
              </a:rPr>
              <a:t>의문사 없는 의문문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 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8530" y="4870938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11~13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내용 개체 틀 2"/>
          <p:cNvSpPr txBox="1">
            <a:spLocks/>
          </p:cNvSpPr>
          <p:nvPr/>
        </p:nvSpPr>
        <p:spPr>
          <a:xfrm>
            <a:off x="608305" y="1265917"/>
            <a:ext cx="7917857" cy="2031325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r>
              <a:rPr lang="en-US" altLang="ko-KR" dirty="0">
                <a:solidFill>
                  <a:srgbClr val="7030A0"/>
                </a:solidFill>
                <a:latin typeface="Swis721 Blk BT" panose="020B0904030502020204" pitchFamily="34" charset="0"/>
              </a:rPr>
              <a:t>DIRECTIONS</a:t>
            </a:r>
            <a:r>
              <a:rPr lang="en-US" altLang="ko-KR" spc="-60" dirty="0">
                <a:solidFill>
                  <a:srgbClr val="7030A0"/>
                </a:solidFill>
                <a:latin typeface="Swis721 Blk BT" panose="020B0904030502020204" pitchFamily="34" charset="0"/>
              </a:rPr>
              <a:t> </a:t>
            </a:r>
            <a:r>
              <a:rPr lang="en-US" altLang="ko-KR" spc="-60" dirty="0" smtClean="0">
                <a:solidFill>
                  <a:srgbClr val="7030A0"/>
                </a:solidFill>
                <a:latin typeface="Swis721 Blk BT" panose="020B0904030502020204" pitchFamily="34" charset="0"/>
              </a:rPr>
              <a:t>  </a:t>
            </a:r>
            <a:r>
              <a:rPr lang="en-US" altLang="ko-KR" spc="-120" dirty="0"/>
              <a:t>You will hear a question or statement</a:t>
            </a:r>
            <a:r>
              <a:rPr lang="en-US" altLang="ko-KR" dirty="0"/>
              <a:t> </a:t>
            </a:r>
            <a:r>
              <a:rPr lang="en-US" altLang="ko-KR" spc="-20" dirty="0"/>
              <a:t>and three </a:t>
            </a:r>
            <a:r>
              <a:rPr lang="en-US" altLang="ko-KR" spc="-20" dirty="0" smtClean="0"/>
              <a:t>responses </a:t>
            </a:r>
            <a:r>
              <a:rPr lang="en-US" altLang="ko-KR" spc="-20" dirty="0"/>
              <a:t>spoken </a:t>
            </a:r>
            <a:r>
              <a:rPr lang="en-US" altLang="ko-KR" spc="-20" dirty="0" smtClean="0"/>
              <a:t>in English</a:t>
            </a:r>
            <a:r>
              <a:rPr lang="en-US" altLang="ko-KR" spc="-20" dirty="0"/>
              <a:t>. They will not be</a:t>
            </a:r>
            <a:r>
              <a:rPr lang="en-US" altLang="ko-KR" dirty="0"/>
              <a:t> </a:t>
            </a:r>
            <a:r>
              <a:rPr lang="en-US" altLang="ko-KR" spc="-90" dirty="0"/>
              <a:t>printed in your test book and will be spoken only one </a:t>
            </a:r>
            <a:r>
              <a:rPr lang="en-US" altLang="ko-KR" spc="-90" dirty="0" smtClean="0"/>
              <a:t>time.</a:t>
            </a:r>
            <a:r>
              <a:rPr lang="en-US" altLang="ko-KR" dirty="0" smtClean="0"/>
              <a:t>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altLang="ko-KR" dirty="0" smtClean="0"/>
              <a:t>Select </a:t>
            </a:r>
            <a:r>
              <a:rPr lang="en-US" altLang="ko-KR" dirty="0"/>
              <a:t>the best response to the question or statement </a:t>
            </a:r>
            <a:r>
              <a:rPr lang="en-US" altLang="ko-KR" spc="-40" dirty="0"/>
              <a:t>and mark the letter (A), (B) or (</a:t>
            </a:r>
            <a:r>
              <a:rPr lang="en-US" altLang="ko-KR" spc="-40" dirty="0" smtClean="0"/>
              <a:t>C) on </a:t>
            </a:r>
            <a:r>
              <a:rPr lang="en-US" altLang="ko-KR" spc="-40" dirty="0"/>
              <a:t>your answer sheet.</a:t>
            </a:r>
            <a:endParaRPr lang="ko-KR" altLang="en-US" b="1" spc="-4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3509" y="1624408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81BBE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solidFill>
                <a:srgbClr val="81BBE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93882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74162" y="2363677"/>
            <a:ext cx="26981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925777" y="2399786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848670" y="1624408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>
                <a:solidFill>
                  <a:srgbClr val="81BBE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solidFill>
                <a:srgbClr val="81BBE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828042" y="2363677"/>
            <a:ext cx="26292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(C)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5918198" y="2399786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93882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3509" y="4528499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81BBE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solidFill>
                <a:srgbClr val="81BBE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874162" y="5267768"/>
            <a:ext cx="26292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(C)</a:t>
            </a:r>
            <a:endParaRPr lang="ko-KR" altLang="en-US" sz="2400"/>
          </a:p>
        </p:txBody>
      </p:sp>
      <p:sp>
        <p:nvSpPr>
          <p:cNvPr id="18" name="타원 17"/>
          <p:cNvSpPr/>
          <p:nvPr/>
        </p:nvSpPr>
        <p:spPr>
          <a:xfrm>
            <a:off x="2993840" y="5303877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848670" y="4528499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81BBE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solidFill>
                <a:srgbClr val="81BBE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828042" y="5267768"/>
            <a:ext cx="26292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(C)</a:t>
            </a:r>
            <a:endParaRPr lang="ko-KR" altLang="en-US" sz="2400"/>
          </a:p>
        </p:txBody>
      </p:sp>
      <p:sp>
        <p:nvSpPr>
          <p:cNvPr id="22" name="타원 21"/>
          <p:cNvSpPr/>
          <p:nvPr/>
        </p:nvSpPr>
        <p:spPr>
          <a:xfrm>
            <a:off x="6947008" y="5303877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순서도: 페이지 연결자 22"/>
          <p:cNvSpPr>
            <a:spLocks noChangeAspect="1"/>
          </p:cNvSpPr>
          <p:nvPr/>
        </p:nvSpPr>
        <p:spPr>
          <a:xfrm>
            <a:off x="1132434" y="4020718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4" name="순서도: 페이지 연결자 23"/>
          <p:cNvSpPr>
            <a:spLocks noChangeAspect="1"/>
          </p:cNvSpPr>
          <p:nvPr/>
        </p:nvSpPr>
        <p:spPr>
          <a:xfrm>
            <a:off x="5097142" y="4020718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0277165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22" grpId="0" animBg="1"/>
      <p:bldP spid="22" grpId="1" animBg="1"/>
      <p:bldP spid="22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3509" y="1624408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81BBE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solidFill>
                <a:srgbClr val="81BBE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93882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74162" y="2363677"/>
            <a:ext cx="26981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1955692" y="2399786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848670" y="1624408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81BBE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solidFill>
                <a:srgbClr val="81BBE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828042" y="2363677"/>
            <a:ext cx="26292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(C)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6947008" y="2399786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93882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3509" y="4528499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81BBE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7</a:t>
            </a:r>
            <a:endParaRPr lang="ko-KR" altLang="en-US" sz="3600" dirty="0">
              <a:solidFill>
                <a:srgbClr val="81BBE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874162" y="5267768"/>
            <a:ext cx="26292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(C)</a:t>
            </a:r>
            <a:endParaRPr lang="ko-KR" altLang="en-US" sz="2400"/>
          </a:p>
        </p:txBody>
      </p:sp>
      <p:sp>
        <p:nvSpPr>
          <p:cNvPr id="18" name="타원 17"/>
          <p:cNvSpPr/>
          <p:nvPr/>
        </p:nvSpPr>
        <p:spPr>
          <a:xfrm>
            <a:off x="1955692" y="5299134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848670" y="4528499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>
                <a:solidFill>
                  <a:srgbClr val="81BBE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8</a:t>
            </a:r>
            <a:endParaRPr lang="ko-KR" altLang="en-US" sz="3600" dirty="0">
              <a:solidFill>
                <a:srgbClr val="81BBE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828042" y="5267768"/>
            <a:ext cx="26292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(C)</a:t>
            </a:r>
            <a:endParaRPr lang="ko-KR" altLang="en-US" sz="2400"/>
          </a:p>
        </p:txBody>
      </p:sp>
      <p:sp>
        <p:nvSpPr>
          <p:cNvPr id="22" name="타원 21"/>
          <p:cNvSpPr/>
          <p:nvPr/>
        </p:nvSpPr>
        <p:spPr>
          <a:xfrm>
            <a:off x="4879107" y="5303877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순서도: 페이지 연결자 22"/>
          <p:cNvSpPr>
            <a:spLocks noChangeAspect="1"/>
          </p:cNvSpPr>
          <p:nvPr/>
        </p:nvSpPr>
        <p:spPr>
          <a:xfrm>
            <a:off x="1132434" y="4020718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4" name="순서도: 페이지 연결자 23"/>
          <p:cNvSpPr>
            <a:spLocks noChangeAspect="1"/>
          </p:cNvSpPr>
          <p:nvPr/>
        </p:nvSpPr>
        <p:spPr>
          <a:xfrm>
            <a:off x="5097142" y="4020718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677591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22" grpId="0" animBg="1"/>
      <p:bldP spid="22" grpId="1" animBg="1"/>
      <p:bldP spid="22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887894"/>
            <a:ext cx="705590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dirty="0"/>
              <a:t>Did you tell Lucy we would be </a:t>
            </a:r>
            <a:r>
              <a:rPr lang="en-US" altLang="ko-KR" sz="3000" u="sng" dirty="0" smtClean="0"/>
              <a:t>               </a:t>
            </a:r>
            <a:r>
              <a:rPr lang="en-US" altLang="ko-KR" sz="3000" dirty="0" smtClean="0"/>
              <a:t> late</a:t>
            </a:r>
            <a:r>
              <a:rPr lang="en-US" altLang="ko-KR" sz="3000" dirty="0"/>
              <a:t>?</a:t>
            </a:r>
            <a:endParaRPr lang="ko-KR" altLang="en-US" sz="3000" dirty="0"/>
          </a:p>
        </p:txBody>
      </p:sp>
      <p:sp>
        <p:nvSpPr>
          <p:cNvPr id="2" name="TextBox 1"/>
          <p:cNvSpPr txBox="1"/>
          <p:nvPr/>
        </p:nvSpPr>
        <p:spPr>
          <a:xfrm>
            <a:off x="915081" y="1800197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932825"/>
            <a:ext cx="7200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No, </a:t>
            </a:r>
            <a:r>
              <a:rPr lang="en-US" altLang="ko-KR" sz="2800" u="sng" smtClean="0"/>
              <a:t>         </a:t>
            </a:r>
            <a:r>
              <a:rPr lang="en-US" altLang="ko-KR" sz="2800" smtClean="0"/>
              <a:t> </a:t>
            </a:r>
            <a:r>
              <a:rPr lang="en-US" altLang="ko-KR" sz="2800" u="sng" smtClean="0"/>
              <a:t>          </a:t>
            </a:r>
            <a:r>
              <a:rPr lang="en-US" altLang="ko-KR" sz="280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(B) See you later.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In Quebec.</a:t>
            </a:r>
            <a:endParaRPr lang="en-US" altLang="ko-KR" sz="280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61653" y="3064096"/>
            <a:ext cx="7312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not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16788" y="3038695"/>
            <a:ext cx="6874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yet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5930" y="1852481"/>
            <a:ext cx="140775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arriving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1060209" y="3152067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10" grpId="1"/>
      <p:bldP spid="11" grpId="0"/>
      <p:bldP spid="11" grpId="1"/>
      <p:bldP spid="12" grpId="0" animBg="1"/>
      <p:bldP spid="12" grpId="1" animBg="1"/>
      <p:bldP spid="12" grpId="2" animBg="1"/>
      <p:bldP spid="12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887894"/>
            <a:ext cx="667028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smtClean="0"/>
              <a:t>Could you look at this </a:t>
            </a:r>
            <a:r>
              <a:rPr lang="en-US" altLang="ko-KR" sz="3000" u="sng" smtClean="0"/>
              <a:t>                  </a:t>
            </a:r>
            <a:r>
              <a:rPr lang="en-US" altLang="ko-KR" sz="3000" u="sng" smtClean="0"/>
              <a:t>  </a:t>
            </a:r>
            <a:r>
              <a:rPr lang="en-US" altLang="ko-KR" sz="3000" smtClean="0"/>
              <a:t> </a:t>
            </a:r>
            <a:r>
              <a:rPr lang="en-US" altLang="ko-KR" sz="3000" smtClean="0"/>
              <a:t>for me?</a:t>
            </a:r>
            <a:endParaRPr lang="ko-KR" altLang="en-US" sz="3000"/>
          </a:p>
        </p:txBody>
      </p:sp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932825"/>
            <a:ext cx="7200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I haven’t seen her.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(B) Sure, I’ll </a:t>
            </a:r>
            <a:r>
              <a:rPr lang="en-US" altLang="ko-KR" sz="2800" u="sng" smtClean="0"/>
              <a:t>       </a:t>
            </a:r>
            <a:r>
              <a:rPr lang="en-US" altLang="ko-KR" sz="2800" smtClean="0"/>
              <a:t> it now.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It’s a documentary </a:t>
            </a:r>
            <a:r>
              <a:rPr lang="en-US" altLang="ko-KR" sz="2800" u="sng" smtClean="0"/>
              <a:t>                 </a:t>
            </a:r>
            <a:r>
              <a:rPr lang="en-US" altLang="ko-KR" sz="2800" smtClean="0"/>
              <a:t>.</a:t>
            </a:r>
            <a:endParaRPr lang="en-US" altLang="ko-KR" sz="280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07162" y="3703811"/>
            <a:ext cx="5982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do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3751" y="4355406"/>
            <a:ext cx="14430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channel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41599" y="1902965"/>
            <a:ext cx="18081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document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1051583" y="3790421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38079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10" grpId="1"/>
      <p:bldP spid="11" grpId="0"/>
      <p:bldP spid="11" grpId="1"/>
      <p:bldP spid="12" grpId="0" animBg="1"/>
      <p:bldP spid="12" grpId="1" animBg="1"/>
      <p:bldP spid="12" grpId="2" animBg="1"/>
      <p:bldP spid="12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887894"/>
            <a:ext cx="683687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smtClean="0"/>
              <a:t>Could you </a:t>
            </a:r>
            <a:r>
              <a:rPr lang="en-US" altLang="ko-KR" sz="3000" u="sng" smtClean="0"/>
              <a:t>              </a:t>
            </a:r>
            <a:r>
              <a:rPr lang="en-US" altLang="ko-KR" sz="3000" smtClean="0"/>
              <a:t> your telephon number?</a:t>
            </a:r>
            <a:endParaRPr lang="ko-KR" altLang="en-US" sz="3000"/>
          </a:p>
        </p:txBody>
      </p:sp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932825"/>
            <a:ext cx="7200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Please call me.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(B) Yes, You did.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Sure, it’s </a:t>
            </a:r>
            <a:r>
              <a:rPr lang="en-US" altLang="ko-KR" sz="2800" u="sng" smtClean="0"/>
              <a:t>                   </a:t>
            </a:r>
            <a:r>
              <a:rPr lang="en-US" altLang="ko-KR" sz="2800" smtClean="0"/>
              <a:t>.</a:t>
            </a:r>
            <a:endParaRPr lang="en-US" altLang="ko-KR" sz="280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869464" y="4346939"/>
            <a:ext cx="16706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876-2590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65993" y="1869415"/>
            <a:ext cx="12299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repeat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1051583" y="4425190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8547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 animBg="1"/>
      <p:bldP spid="12" grpId="1" animBg="1"/>
      <p:bldP spid="12" grpId="2" animBg="1"/>
      <p:bldP spid="12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276209" y="1887894"/>
            <a:ext cx="734470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smtClean="0"/>
              <a:t>Will the plane arrive on time, or is it </a:t>
            </a:r>
            <a:r>
              <a:rPr lang="en-US" altLang="ko-KR" sz="3000" u="sng" smtClean="0"/>
              <a:t>               </a:t>
            </a:r>
            <a:r>
              <a:rPr lang="en-US" altLang="ko-KR" sz="3000" smtClean="0"/>
              <a:t>?</a:t>
            </a:r>
            <a:endParaRPr lang="ko-KR" altLang="en-US" sz="3000"/>
          </a:p>
        </p:txBody>
      </p:sp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932825"/>
            <a:ext cx="7200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Yes, </a:t>
            </a:r>
            <a:r>
              <a:rPr lang="en-US" altLang="ko-KR" sz="2800" u="sng" smtClean="0"/>
              <a:t>           </a:t>
            </a:r>
            <a:r>
              <a:rPr lang="en-US" altLang="ko-KR" sz="2800" smtClean="0"/>
              <a:t> will.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(B) At </a:t>
            </a:r>
            <a:r>
              <a:rPr lang="en-US" altLang="ko-KR" sz="2800" u="sng" smtClean="0"/>
              <a:t>          </a:t>
            </a:r>
            <a:r>
              <a:rPr lang="en-US" altLang="ko-KR" sz="2800" smtClean="0"/>
              <a:t> this afternoon.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It’s supposed to arrive</a:t>
            </a:r>
            <a:r>
              <a:rPr lang="en-US" altLang="ko-KR" sz="2800" u="sng" smtClean="0"/>
              <a:t>       </a:t>
            </a:r>
            <a:r>
              <a:rPr lang="en-US" altLang="ko-KR" sz="2800" smtClean="0"/>
              <a:t> </a:t>
            </a:r>
            <a:r>
              <a:rPr lang="en-US" altLang="ko-KR" sz="2800" u="sng" smtClean="0"/>
              <a:t>           </a:t>
            </a:r>
            <a:r>
              <a:rPr lang="en-US" altLang="ko-KR" sz="2800" smtClean="0"/>
              <a:t>.</a:t>
            </a:r>
            <a:endParaRPr lang="en-US" altLang="ko-KR" sz="280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740594" y="4346939"/>
            <a:ext cx="5982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on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51838" y="1852163"/>
            <a:ext cx="14414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delayed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7815" y="3020561"/>
            <a:ext cx="89761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they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45338" y="3695344"/>
            <a:ext cx="8771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5:00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09460" y="4346939"/>
            <a:ext cx="9188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time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1051583" y="4425190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85068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 animBg="1"/>
      <p:bldP spid="15" grpId="1" animBg="1"/>
      <p:bldP spid="15" grpId="2" animBg="1"/>
      <p:bldP spid="15" grpId="3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2627</TotalTime>
  <Words>517</Words>
  <Application>Microsoft Office PowerPoint</Application>
  <PresentationFormat>화면 슬라이드 쇼(4:3)</PresentationFormat>
  <Paragraphs>111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2" baseType="lpstr">
      <vt:lpstr>HY엽서M</vt:lpstr>
      <vt:lpstr>HY헤드라인M</vt:lpstr>
      <vt:lpstr>Swis721 Blk BT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201</cp:revision>
  <dcterms:created xsi:type="dcterms:W3CDTF">2014-12-01T06:18:00Z</dcterms:created>
  <dcterms:modified xsi:type="dcterms:W3CDTF">2021-01-26T09:50:47Z</dcterms:modified>
</cp:coreProperties>
</file>